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7" name="Shape 18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7" name="Shape 3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Break after the explanation.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" name="Shape 15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18" name="Group 18"/>
          <p:cNvGrpSpPr/>
          <p:nvPr/>
        </p:nvGrpSpPr>
        <p:grpSpPr>
          <a:xfrm>
            <a:off x="2831735" y="3945633"/>
            <a:ext cx="3917511" cy="486920"/>
            <a:chOff x="0" y="0"/>
            <a:chExt cx="3917510" cy="486919"/>
          </a:xfrm>
        </p:grpSpPr>
        <p:pic>
          <p:nvPicPr>
            <p:cNvPr id="16" name="image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 t="0" r="0" b="0"/>
            <a:stretch>
              <a:fillRect/>
            </a:stretch>
          </p:blipFill>
          <p:spPr>
            <a:xfrm>
              <a:off x="402618" y="0"/>
              <a:ext cx="3514893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image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92757" b="0"/>
            <a:stretch>
              <a:fillRect/>
            </a:stretch>
          </p:blipFill>
          <p:spPr>
            <a:xfrm>
              <a:off x="0" y="0"/>
              <a:ext cx="420451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" name="Shape 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0" name="Shape 20"/>
          <p:cNvSpPr/>
          <p:nvPr>
            <p:ph type="body" sz="quarter" idx="1"/>
          </p:nvPr>
        </p:nvSpPr>
        <p:spPr>
          <a:xfrm>
            <a:off x="396991" y="2504043"/>
            <a:ext cx="2700337" cy="3810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57212" indent="-214313"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57250" indent="-171450"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indent="-171450"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3050" indent="-171450"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" name="Shape 21"/>
          <p:cNvSpPr/>
          <p:nvPr>
            <p:ph type="body" sz="quarter" idx="13"/>
          </p:nvPr>
        </p:nvSpPr>
        <p:spPr>
          <a:xfrm>
            <a:off x="396992" y="3998593"/>
            <a:ext cx="2270008" cy="3810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" name="Shape 22"/>
          <p:cNvSpPr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6" name="Shape 1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7" name="Shape 117"/>
          <p:cNvSpPr/>
          <p:nvPr/>
        </p:nvSpPr>
        <p:spPr>
          <a:xfrm>
            <a:off x="426891" y="4019051"/>
            <a:ext cx="3535509" cy="340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 |</a:t>
            </a:r>
          </a:p>
        </p:txBody>
      </p:sp>
      <p:sp>
        <p:nvSpPr>
          <p:cNvPr id="118" name="Shape 118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19" name="Shape 1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120" name="Shape 120"/>
          <p:cNvSpPr/>
          <p:nvPr>
            <p:ph type="body" sz="quarter" idx="1"/>
          </p:nvPr>
        </p:nvSpPr>
        <p:spPr>
          <a:xfrm>
            <a:off x="3370402" y="4034788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defTabSz="914400">
              <a:lnSpc>
                <a:spcPct val="90000"/>
              </a:lnSpc>
              <a:spcBef>
                <a:spcPts val="10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hape 121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2" name="Shape 1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0" name="Shape 130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131" name="Shape 131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32" name="Shape 1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133" name="Shape 1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41" name="Shape 141"/>
          <p:cNvSpPr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2" name="Shape 142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43" name="Shape 143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44" name="Shape 14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BF5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 flipV="1">
            <a:off x="426891" y="3691892"/>
            <a:ext cx="6888310" cy="457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2" name="Shape 152"/>
          <p:cNvSpPr/>
          <p:nvPr/>
        </p:nvSpPr>
        <p:spPr>
          <a:xfrm>
            <a:off x="426892" y="4020498"/>
            <a:ext cx="4678508" cy="340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 at UT Austin | </a:t>
            </a:r>
          </a:p>
        </p:txBody>
      </p:sp>
      <p:sp>
        <p:nvSpPr>
          <p:cNvPr id="153" name="Shape 153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54" name="Shape 1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155" name="Shape 155"/>
          <p:cNvSpPr/>
          <p:nvPr>
            <p:ph type="body" sz="quarter" idx="1"/>
          </p:nvPr>
        </p:nvSpPr>
        <p:spPr>
          <a:xfrm>
            <a:off x="4953000" y="4036236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2939" indent="-20573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20139" indent="-205739" defTabSz="914400">
              <a:lnSpc>
                <a:spcPct val="90000"/>
              </a:lnSpc>
              <a:spcBef>
                <a:spcPts val="1000"/>
              </a:spcBef>
              <a:buFontTx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77339" indent="-20573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34539" indent="-20573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6" name="Shape 156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157" name="image4.png"/>
          <p:cNvPicPr>
            <a:picLocks noChangeAspect="1"/>
          </p:cNvPicPr>
          <p:nvPr/>
        </p:nvPicPr>
        <p:blipFill>
          <a:blip r:embed="rId2">
            <a:extLst/>
          </a:blip>
          <a:srcRect l="0" t="10220" r="0" b="0"/>
          <a:stretch>
            <a:fillRect/>
          </a:stretch>
        </p:blipFill>
        <p:spPr>
          <a:xfrm>
            <a:off x="0" y="-1"/>
            <a:ext cx="9144000" cy="560978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Shape 1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bg>
      <p:bgPr>
        <a:solidFill>
          <a:srgbClr val="BF5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166" name="Shape 166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67" name="Shape 1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168" name="Shape 1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BF57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6" name="Shape 176"/>
          <p:cNvSpPr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7" name="Shape 177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BF57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78" name="Shape 178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pic>
        <p:nvPicPr>
          <p:cNvPr id="179" name="image4.png"/>
          <p:cNvPicPr>
            <a:picLocks noChangeAspect="1"/>
          </p:cNvPicPr>
          <p:nvPr/>
        </p:nvPicPr>
        <p:blipFill>
          <a:blip r:embed="rId2">
            <a:extLst/>
          </a:blip>
          <a:srcRect l="73429" t="14128" r="0" b="0"/>
          <a:stretch>
            <a:fillRect/>
          </a:stretch>
        </p:blipFill>
        <p:spPr>
          <a:xfrm>
            <a:off x="-5871" y="6400800"/>
            <a:ext cx="2179730" cy="481355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hape 18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26262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9" name="Shape 3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0" name="Shape 40"/>
          <p:cNvSpPr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5232359" y="6411722"/>
            <a:ext cx="3917511" cy="486920"/>
            <a:chOff x="0" y="0"/>
            <a:chExt cx="3917510" cy="486919"/>
          </a:xfrm>
        </p:grpSpPr>
        <p:pic>
          <p:nvPicPr>
            <p:cNvPr id="41" name="image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 t="0" r="0" b="0"/>
            <a:stretch>
              <a:fillRect/>
            </a:stretch>
          </p:blipFill>
          <p:spPr>
            <a:xfrm>
              <a:off x="402618" y="0"/>
              <a:ext cx="3514893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" name="image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92757" b="0"/>
            <a:stretch>
              <a:fillRect/>
            </a:stretch>
          </p:blipFill>
          <p:spPr>
            <a:xfrm>
              <a:off x="0" y="0"/>
              <a:ext cx="420451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4" name="Shape 44"/>
          <p:cNvSpPr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5" name="Shape 4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Shape 53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4" name="Shape 54"/>
          <p:cNvSpPr/>
          <p:nvPr/>
        </p:nvSpPr>
        <p:spPr>
          <a:xfrm>
            <a:off x="426891" y="4019051"/>
            <a:ext cx="3535509" cy="340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Rutgers Coding Bootcamp |</a:t>
            </a:r>
          </a:p>
        </p:txBody>
      </p:sp>
      <p:sp>
        <p:nvSpPr>
          <p:cNvPr id="55" name="Shape 55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sz="quarter" idx="1"/>
          </p:nvPr>
        </p:nvSpPr>
        <p:spPr>
          <a:xfrm>
            <a:off x="3962400" y="4037683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defTabSz="914400">
              <a:lnSpc>
                <a:spcPct val="90000"/>
              </a:lnSpc>
              <a:spcBef>
                <a:spcPts val="10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" name="Shape 5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Shape 6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68" name="Shape 68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69" name="Shape 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70" name="Shape 7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D1103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8" name="Shape 78"/>
          <p:cNvSpPr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UCFB - All Rights Reserved</a:t>
            </a:r>
          </a:p>
        </p:txBody>
      </p:sp>
      <p:sp>
        <p:nvSpPr>
          <p:cNvPr id="79" name="Shape 79"/>
          <p:cNvSpPr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0" name="Shape 8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81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83" name="Shape 8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type="title"/>
          </p:nvPr>
        </p:nvSpPr>
        <p:spPr>
          <a:xfrm>
            <a:off x="685800" y="2130426"/>
            <a:ext cx="7772400" cy="1470026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b="0" i="0"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1" name="Shape 91"/>
          <p:cNvSpPr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1pPr>
            <a:lvl2pPr marL="0" indent="3429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2pPr>
            <a:lvl3pPr marL="0" indent="6858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3pPr>
            <a:lvl4pPr marL="0" indent="10287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4pPr>
            <a:lvl5pPr marL="0" indent="13716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" name="Shape 92"/>
          <p:cNvSpPr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b="0" i="0"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0" name="Shape 100"/>
          <p:cNvSpPr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defRPr sz="2800"/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defRPr sz="2800"/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1" name="Shape 101"/>
          <p:cNvSpPr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Shape 3"/>
          <p:cNvSpPr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4" name="Shape 4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5" name="Shape 5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hape 7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9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57175" marR="0" indent="-257175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587829" marR="0" indent="-24492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914400" marR="0" indent="-22860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303019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16459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19888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23317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26746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0175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gif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gif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g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pPr/>
            <a:r>
              <a:t>The Joys of Javascript</a:t>
            </a:r>
          </a:p>
        </p:txBody>
      </p:sp>
      <p:sp>
        <p:nvSpPr>
          <p:cNvPr id="190" name="Shape 1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Feb 7, 2016</a:t>
            </a:r>
          </a:p>
        </p:txBody>
      </p:sp>
      <p:sp>
        <p:nvSpPr>
          <p:cNvPr id="191" name="Shape 191"/>
          <p:cNvSpPr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Day 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Your Brain on Javascript…</a:t>
            </a:r>
          </a:p>
        </p:txBody>
      </p:sp>
      <p:pic>
        <p:nvPicPr>
          <p:cNvPr id="217" name="tumblr_lruhi59AKI1qcxg2t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" y="964963"/>
            <a:ext cx="9118600" cy="5142892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Time to Take Notes…</a:t>
            </a:r>
          </a:p>
        </p:txBody>
      </p:sp>
      <p:pic>
        <p:nvPicPr>
          <p:cNvPr id="220" name="homer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8877" y="752304"/>
            <a:ext cx="8026246" cy="55682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And Keep Organized!!!</a:t>
            </a:r>
          </a:p>
        </p:txBody>
      </p:sp>
      <p:pic>
        <p:nvPicPr>
          <p:cNvPr id="223" name="image9.png" descr="https://elephantdrive.files.wordpress.com/2014/01/blog-0109-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971" y="914400"/>
            <a:ext cx="8434894" cy="52718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Overall Tips</a:t>
            </a:r>
          </a:p>
        </p:txBody>
      </p:sp>
      <p:sp>
        <p:nvSpPr>
          <p:cNvPr id="226" name="Shape 226"/>
          <p:cNvSpPr/>
          <p:nvPr/>
        </p:nvSpPr>
        <p:spPr>
          <a:xfrm>
            <a:off x="228599" y="990600"/>
            <a:ext cx="8806545" cy="4348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85800" indent="-457200" defTabSz="685800"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Review Immediately: </a:t>
            </a:r>
            <a:r>
              <a:rPr b="0"/>
              <a:t>We’ll be building upon these concepts quickly. The firmer your grasp now, the better off you’ll be.</a:t>
            </a:r>
          </a:p>
          <a:p>
            <a:pPr marL="685800" indent="-457200" defTabSz="685800">
              <a:buSzPct val="100000"/>
              <a:buFont typeface="Arial"/>
              <a:buChar char="•"/>
              <a:defRPr sz="2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685800" indent="-457200" defTabSz="685800">
              <a:buSzPct val="100000"/>
              <a:buFont typeface="Arial"/>
              <a:buChar char="•"/>
              <a:defRPr b="1" i="1" sz="2400">
                <a:latin typeface="Arial"/>
                <a:ea typeface="Arial"/>
                <a:cs typeface="Arial"/>
                <a:sym typeface="Arial"/>
              </a:defRPr>
            </a:pPr>
            <a:r>
              <a:t>Re-do</a:t>
            </a:r>
            <a:r>
              <a:rPr i="0"/>
              <a:t> the exercises in class: </a:t>
            </a:r>
            <a:r>
              <a:rPr b="0" i="0"/>
              <a:t>Don’t just re-read! Actually spend the time to re-do them from scratch on your own.</a:t>
            </a:r>
          </a:p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685800" indent="-457200" defTabSz="685800"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Get Help: </a:t>
            </a:r>
            <a:r>
              <a:rPr b="0"/>
              <a:t>Come to office hours. Ask conceptual questions. Ask specific questions. Just keep asking questions!</a:t>
            </a:r>
          </a:p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685800" indent="-457200" defTabSz="685800"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Don’t be Afraid: </a:t>
            </a:r>
            <a:r>
              <a:rPr b="0"/>
              <a:t>You will get this. It will take time, but you </a:t>
            </a:r>
            <a:r>
              <a:rPr b="0" u="sng"/>
              <a:t>will</a:t>
            </a:r>
            <a:r>
              <a:rPr b="0"/>
              <a:t> get this. Just keep at it. Patience will pay off.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Warmup Activity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1" name="Shape 231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232" name="Shape 232"/>
          <p:cNvSpPr/>
          <p:nvPr/>
        </p:nvSpPr>
        <p:spPr>
          <a:xfrm>
            <a:off x="304800" y="761999"/>
            <a:ext cx="8686800" cy="5415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Code Dissection: (7 mins)</a:t>
            </a:r>
          </a:p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Download the file sent to you via slack. </a:t>
            </a:r>
          </a:p>
          <a:p>
            <a:pPr marL="457200" indent="-4572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Open it in Chrome and observe what happens.</a:t>
            </a:r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3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With a partner, try to explain how the code connects to the events that happen on the page.</a:t>
            </a:r>
          </a:p>
          <a:p>
            <a:pPr marL="457200" indent="-457200">
              <a:buSzPct val="100000"/>
              <a:buAutoNum type="arabicPeriod" startAt="3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 i="1" sz="2400">
                <a:latin typeface="Arial"/>
                <a:ea typeface="Arial"/>
                <a:cs typeface="Arial"/>
                <a:sym typeface="Arial"/>
              </a:defRPr>
            </a:pPr>
            <a:r>
              <a:t>p.s. </a:t>
            </a:r>
            <a:r>
              <a:rPr b="0"/>
              <a:t>We haven’t covered Javascript before, but a big part of being a developer is learning on the fly!</a:t>
            </a:r>
          </a:p>
          <a:p>
            <a:pPr>
              <a:defRPr i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 i="1" sz="2400">
                <a:latin typeface="Arial"/>
                <a:ea typeface="Arial"/>
                <a:cs typeface="Arial"/>
                <a:sym typeface="Arial"/>
              </a:defRPr>
            </a:pPr>
            <a:r>
              <a:t>MAJOR p.s. </a:t>
            </a:r>
            <a:r>
              <a:rPr b="0"/>
              <a:t>When downloading any code going forward, be sure to hit “Download”. If you copy and paste directly from Slack, your code will not work!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What is Javascript?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Javascript Definitions</a:t>
            </a:r>
          </a:p>
        </p:txBody>
      </p:sp>
      <p:sp>
        <p:nvSpPr>
          <p:cNvPr id="237" name="Shape 237"/>
          <p:cNvSpPr/>
          <p:nvPr/>
        </p:nvSpPr>
        <p:spPr>
          <a:xfrm>
            <a:off x="331585" y="838200"/>
            <a:ext cx="8736216" cy="29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85800" indent="-457200" defTabSz="685800"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Javascript</a:t>
            </a:r>
            <a:r>
              <a:rPr b="0"/>
              <a:t> is the third of the three fundamental programming languages of the modern web (along with HTML, CSS).</a:t>
            </a:r>
          </a:p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Javascript allows developers to create </a:t>
            </a:r>
            <a:r>
              <a:rPr b="1"/>
              <a:t>dynamic </a:t>
            </a:r>
            <a:r>
              <a:t>web applications capable of taking in user inputs, changing what’s displayed to users, animating elements, and much more.</a:t>
            </a:r>
          </a:p>
        </p:txBody>
      </p:sp>
      <p:pic>
        <p:nvPicPr>
          <p:cNvPr id="238" name="image10.png" descr="http://www.w3devcampus.com/wp-content/uploads/logoAndOther/logo_JavaScrip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7000" y="3800671"/>
            <a:ext cx="2098675" cy="20986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Variables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Basic Variables</a:t>
            </a:r>
          </a:p>
        </p:txBody>
      </p:sp>
      <p:sp>
        <p:nvSpPr>
          <p:cNvPr id="243" name="Shape 243"/>
          <p:cNvSpPr/>
          <p:nvPr/>
        </p:nvSpPr>
        <p:spPr>
          <a:xfrm>
            <a:off x="451328" y="1066800"/>
            <a:ext cx="8583816" cy="1859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Variables are the </a:t>
            </a:r>
            <a:r>
              <a:rPr u="sng"/>
              <a:t>nouns</a:t>
            </a:r>
            <a:r>
              <a:t> of programming.</a:t>
            </a:r>
            <a:endParaRPr u="sng"/>
          </a:p>
          <a:p>
            <a:pPr marL="685800" indent="-457200" defTabSz="685800">
              <a:buSzPct val="100000"/>
              <a:buFont typeface="Arial"/>
              <a:buChar char="•"/>
              <a:defRPr sz="2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They are “things” (Numbers, Strings, Booleans, etc.).</a:t>
            </a:r>
          </a:p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They are composed of </a:t>
            </a:r>
            <a:r>
              <a:rPr u="sng"/>
              <a:t>variable names</a:t>
            </a:r>
            <a:r>
              <a:t> and </a:t>
            </a:r>
            <a:r>
              <a:rPr u="sng"/>
              <a:t>values</a:t>
            </a:r>
            <a:r>
              <a:t>.</a:t>
            </a:r>
          </a:p>
        </p:txBody>
      </p:sp>
      <p:pic>
        <p:nvPicPr>
          <p:cNvPr id="244" name="image11.png" descr="C:\Users\Kevin\Desktop\va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8251" y="3527323"/>
            <a:ext cx="6903890" cy="1828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Admin Items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INSTRUCTOR DEMO!</a:t>
            </a:r>
          </a:p>
        </p:txBody>
      </p:sp>
      <p:sp>
        <p:nvSpPr>
          <p:cNvPr id="247" name="Shape 247"/>
          <p:cNvSpPr/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 b="1" i="1" sz="6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Variable Assignment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Demo Time</a:t>
            </a:r>
          </a:p>
        </p:txBody>
      </p:sp>
      <p:sp>
        <p:nvSpPr>
          <p:cNvPr id="250" name="Shape 250"/>
          <p:cNvSpPr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000">
                <a:latin typeface="Arial"/>
                <a:ea typeface="Arial"/>
                <a:cs typeface="Arial"/>
                <a:sym typeface="Arial"/>
              </a:defRPr>
            </a:pPr>
            <a:r>
              <a:t>(BasicVariablesDemo | 02-BasicVariablesDemo)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Basic Variables (Syntax)</a:t>
            </a:r>
          </a:p>
        </p:txBody>
      </p:sp>
      <p:sp>
        <p:nvSpPr>
          <p:cNvPr id="253" name="Shape 253"/>
          <p:cNvSpPr/>
          <p:nvPr/>
        </p:nvSpPr>
        <p:spPr>
          <a:xfrm>
            <a:off x="1930198" y="2667000"/>
            <a:ext cx="2275725" cy="1517151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4" name="Shape 254"/>
          <p:cNvSpPr/>
          <p:nvPr/>
        </p:nvSpPr>
        <p:spPr>
          <a:xfrm>
            <a:off x="54100" y="2667000"/>
            <a:ext cx="1845618" cy="1517151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5" name="Shape 255"/>
          <p:cNvSpPr/>
          <p:nvPr/>
        </p:nvSpPr>
        <p:spPr>
          <a:xfrm>
            <a:off x="429839" y="3148577"/>
            <a:ext cx="1415515" cy="60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var </a:t>
            </a:r>
          </a:p>
        </p:txBody>
      </p:sp>
      <p:sp>
        <p:nvSpPr>
          <p:cNvPr id="256" name="Shape 256"/>
          <p:cNvSpPr/>
          <p:nvPr/>
        </p:nvSpPr>
        <p:spPr>
          <a:xfrm>
            <a:off x="2384187" y="3126247"/>
            <a:ext cx="1906580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name</a:t>
            </a:r>
          </a:p>
        </p:txBody>
      </p:sp>
      <p:sp>
        <p:nvSpPr>
          <p:cNvPr id="257" name="Shape 257"/>
          <p:cNvSpPr/>
          <p:nvPr/>
        </p:nvSpPr>
        <p:spPr>
          <a:xfrm>
            <a:off x="4236401" y="2667000"/>
            <a:ext cx="1147407" cy="1517150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8" name="Shape 258"/>
          <p:cNvSpPr/>
          <p:nvPr/>
        </p:nvSpPr>
        <p:spPr>
          <a:xfrm>
            <a:off x="5414286" y="2667000"/>
            <a:ext cx="2412214" cy="1517150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9" name="Shape 259"/>
          <p:cNvSpPr/>
          <p:nvPr/>
        </p:nvSpPr>
        <p:spPr>
          <a:xfrm>
            <a:off x="5263010" y="3210579"/>
            <a:ext cx="2721101" cy="486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“Snow White”</a:t>
            </a:r>
          </a:p>
        </p:txBody>
      </p:sp>
      <p:sp>
        <p:nvSpPr>
          <p:cNvPr id="260" name="Shape 260"/>
          <p:cNvSpPr/>
          <p:nvPr/>
        </p:nvSpPr>
        <p:spPr>
          <a:xfrm>
            <a:off x="4543583" y="3154752"/>
            <a:ext cx="849535" cy="60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=</a:t>
            </a:r>
          </a:p>
        </p:txBody>
      </p:sp>
      <p:sp>
        <p:nvSpPr>
          <p:cNvPr id="261" name="Shape 261"/>
          <p:cNvSpPr/>
          <p:nvPr/>
        </p:nvSpPr>
        <p:spPr>
          <a:xfrm>
            <a:off x="7863185" y="2667000"/>
            <a:ext cx="1177886" cy="1517150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2" name="Shape 262"/>
          <p:cNvSpPr/>
          <p:nvPr/>
        </p:nvSpPr>
        <p:spPr>
          <a:xfrm>
            <a:off x="8200848" y="3154752"/>
            <a:ext cx="849535" cy="60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263" name="Shape 263"/>
          <p:cNvSpPr/>
          <p:nvPr/>
        </p:nvSpPr>
        <p:spPr>
          <a:xfrm>
            <a:off x="335279" y="2173051"/>
            <a:ext cx="139582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Var Keyword</a:t>
            </a:r>
          </a:p>
        </p:txBody>
      </p:sp>
      <p:sp>
        <p:nvSpPr>
          <p:cNvPr id="264" name="Shape 264"/>
          <p:cNvSpPr/>
          <p:nvPr/>
        </p:nvSpPr>
        <p:spPr>
          <a:xfrm>
            <a:off x="2269588" y="2173051"/>
            <a:ext cx="156124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Variable name</a:t>
            </a:r>
          </a:p>
        </p:txBody>
      </p:sp>
      <p:sp>
        <p:nvSpPr>
          <p:cNvPr id="265" name="Shape 265"/>
          <p:cNvSpPr/>
          <p:nvPr/>
        </p:nvSpPr>
        <p:spPr>
          <a:xfrm>
            <a:off x="4113870" y="2150944"/>
            <a:ext cx="129848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Assignment</a:t>
            </a:r>
          </a:p>
        </p:txBody>
      </p:sp>
      <p:sp>
        <p:nvSpPr>
          <p:cNvPr id="266" name="Shape 266"/>
          <p:cNvSpPr/>
          <p:nvPr/>
        </p:nvSpPr>
        <p:spPr>
          <a:xfrm>
            <a:off x="6244835" y="2150944"/>
            <a:ext cx="671845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Value</a:t>
            </a:r>
          </a:p>
        </p:txBody>
      </p:sp>
      <p:sp>
        <p:nvSpPr>
          <p:cNvPr id="267" name="Shape 267"/>
          <p:cNvSpPr/>
          <p:nvPr/>
        </p:nvSpPr>
        <p:spPr>
          <a:xfrm>
            <a:off x="7728083" y="2150944"/>
            <a:ext cx="128576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Termination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Basic Variables (Syntax)</a:t>
            </a:r>
          </a:p>
        </p:txBody>
      </p:sp>
      <p:sp>
        <p:nvSpPr>
          <p:cNvPr id="270" name="Shape 270"/>
          <p:cNvSpPr/>
          <p:nvPr/>
        </p:nvSpPr>
        <p:spPr>
          <a:xfrm>
            <a:off x="1930198" y="2667000"/>
            <a:ext cx="2275725" cy="1517151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1" name="Shape 271"/>
          <p:cNvSpPr/>
          <p:nvPr/>
        </p:nvSpPr>
        <p:spPr>
          <a:xfrm>
            <a:off x="54100" y="2667000"/>
            <a:ext cx="1845618" cy="1517151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2" name="Shape 272"/>
          <p:cNvSpPr/>
          <p:nvPr/>
        </p:nvSpPr>
        <p:spPr>
          <a:xfrm>
            <a:off x="429839" y="3148577"/>
            <a:ext cx="1415515" cy="60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var </a:t>
            </a:r>
          </a:p>
        </p:txBody>
      </p:sp>
      <p:sp>
        <p:nvSpPr>
          <p:cNvPr id="273" name="Shape 273"/>
          <p:cNvSpPr/>
          <p:nvPr/>
        </p:nvSpPr>
        <p:spPr>
          <a:xfrm>
            <a:off x="2384187" y="3126247"/>
            <a:ext cx="1906580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name</a:t>
            </a:r>
          </a:p>
        </p:txBody>
      </p:sp>
      <p:sp>
        <p:nvSpPr>
          <p:cNvPr id="274" name="Shape 274"/>
          <p:cNvSpPr/>
          <p:nvPr/>
        </p:nvSpPr>
        <p:spPr>
          <a:xfrm>
            <a:off x="4236401" y="2667000"/>
            <a:ext cx="1147407" cy="1517150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5" name="Shape 275"/>
          <p:cNvSpPr/>
          <p:nvPr/>
        </p:nvSpPr>
        <p:spPr>
          <a:xfrm>
            <a:off x="5414286" y="2667000"/>
            <a:ext cx="2412214" cy="1517150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6" name="Shape 276"/>
          <p:cNvSpPr/>
          <p:nvPr/>
        </p:nvSpPr>
        <p:spPr>
          <a:xfrm>
            <a:off x="4543583" y="3154752"/>
            <a:ext cx="849535" cy="60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=</a:t>
            </a:r>
          </a:p>
        </p:txBody>
      </p:sp>
      <p:sp>
        <p:nvSpPr>
          <p:cNvPr id="277" name="Shape 277"/>
          <p:cNvSpPr/>
          <p:nvPr/>
        </p:nvSpPr>
        <p:spPr>
          <a:xfrm>
            <a:off x="7863185" y="2667000"/>
            <a:ext cx="1177886" cy="1517150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8" name="Shape 278"/>
          <p:cNvSpPr/>
          <p:nvPr/>
        </p:nvSpPr>
        <p:spPr>
          <a:xfrm>
            <a:off x="8200848" y="3154752"/>
            <a:ext cx="849535" cy="60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;</a:t>
            </a:r>
          </a:p>
        </p:txBody>
      </p:sp>
      <p:sp>
        <p:nvSpPr>
          <p:cNvPr id="279" name="Shape 279"/>
          <p:cNvSpPr/>
          <p:nvPr/>
        </p:nvSpPr>
        <p:spPr>
          <a:xfrm>
            <a:off x="335279" y="2173051"/>
            <a:ext cx="139582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Var Keyword</a:t>
            </a:r>
          </a:p>
        </p:txBody>
      </p:sp>
      <p:sp>
        <p:nvSpPr>
          <p:cNvPr id="280" name="Shape 280"/>
          <p:cNvSpPr/>
          <p:nvPr/>
        </p:nvSpPr>
        <p:spPr>
          <a:xfrm>
            <a:off x="2269588" y="2173051"/>
            <a:ext cx="156124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Variable name</a:t>
            </a:r>
          </a:p>
        </p:txBody>
      </p:sp>
      <p:sp>
        <p:nvSpPr>
          <p:cNvPr id="281" name="Shape 281"/>
          <p:cNvSpPr/>
          <p:nvPr/>
        </p:nvSpPr>
        <p:spPr>
          <a:xfrm>
            <a:off x="4113870" y="2150944"/>
            <a:ext cx="129848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Assignment</a:t>
            </a:r>
          </a:p>
        </p:txBody>
      </p:sp>
      <p:sp>
        <p:nvSpPr>
          <p:cNvPr id="282" name="Shape 282"/>
          <p:cNvSpPr/>
          <p:nvPr/>
        </p:nvSpPr>
        <p:spPr>
          <a:xfrm>
            <a:off x="6244835" y="2150944"/>
            <a:ext cx="671845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Value</a:t>
            </a:r>
          </a:p>
        </p:txBody>
      </p:sp>
      <p:sp>
        <p:nvSpPr>
          <p:cNvPr id="283" name="Shape 283"/>
          <p:cNvSpPr/>
          <p:nvPr/>
        </p:nvSpPr>
        <p:spPr>
          <a:xfrm>
            <a:off x="7728083" y="2150944"/>
            <a:ext cx="128576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Termination</a:t>
            </a:r>
          </a:p>
        </p:txBody>
      </p:sp>
      <p:sp>
        <p:nvSpPr>
          <p:cNvPr id="284" name="Shape 284"/>
          <p:cNvSpPr/>
          <p:nvPr/>
        </p:nvSpPr>
        <p:spPr>
          <a:xfrm>
            <a:off x="4631865" y="5075530"/>
            <a:ext cx="4309688" cy="61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 sure to notice the quotes (“”), </a:t>
            </a:r>
          </a:p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which convey that Snow White is a </a:t>
            </a:r>
            <a:r>
              <a:rPr u="sng"/>
              <a:t>string</a:t>
            </a:r>
            <a:r>
              <a:t>.</a:t>
            </a:r>
          </a:p>
        </p:txBody>
      </p:sp>
      <p:sp>
        <p:nvSpPr>
          <p:cNvPr id="285" name="Shape 285"/>
          <p:cNvSpPr/>
          <p:nvPr/>
        </p:nvSpPr>
        <p:spPr>
          <a:xfrm flipV="1">
            <a:off x="7696199" y="3505201"/>
            <a:ext cx="1" cy="1511473"/>
          </a:xfrm>
          <a:prstGeom prst="line">
            <a:avLst/>
          </a:prstGeom>
          <a:ln w="5715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86" name="Shape 286"/>
          <p:cNvSpPr/>
          <p:nvPr/>
        </p:nvSpPr>
        <p:spPr>
          <a:xfrm flipV="1">
            <a:off x="5562599" y="3505201"/>
            <a:ext cx="1" cy="1511473"/>
          </a:xfrm>
          <a:prstGeom prst="line">
            <a:avLst/>
          </a:prstGeom>
          <a:ln w="5715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87" name="Shape 287"/>
          <p:cNvSpPr/>
          <p:nvPr/>
        </p:nvSpPr>
        <p:spPr>
          <a:xfrm>
            <a:off x="5263010" y="3210579"/>
            <a:ext cx="2721101" cy="486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“Snow White”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90" name="Shape 290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291" name="Shape 291"/>
          <p:cNvSpPr/>
          <p:nvPr/>
        </p:nvSpPr>
        <p:spPr>
          <a:xfrm>
            <a:off x="304800" y="914400"/>
            <a:ext cx="8686800" cy="4704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Code Creation: (10 mins)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Using the instructions in the file sent to you, fill in the missing Javascript code to create variables.</a:t>
            </a:r>
          </a:p>
          <a:p>
            <a:pPr marL="457200" indent="-4572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When you are done, open the file in Chrome and check the output.</a:t>
            </a:r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3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If you successfully completed the activity, you should see a series of pop-up windows with text inside. </a:t>
            </a:r>
          </a:p>
          <a:p>
            <a:pPr marL="457200" indent="-457200">
              <a:buSzPct val="100000"/>
              <a:buAutoNum type="arabicPeriod" startAt="3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4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Finally, look at the rest of the code and try to figure out why the text displayed the way it did.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Logs, Prints, Alerts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Demo Time</a:t>
            </a:r>
          </a:p>
        </p:txBody>
      </p:sp>
      <p:sp>
        <p:nvSpPr>
          <p:cNvPr id="296" name="Shape 296"/>
          <p:cNvSpPr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000">
                <a:latin typeface="Arial"/>
                <a:ea typeface="Arial"/>
                <a:cs typeface="Arial"/>
                <a:sym typeface="Arial"/>
              </a:defRPr>
            </a:pPr>
            <a:r>
              <a:t>(ConsoleDemoInstructor.html | 04-ConsoleLogDemo)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Console.log</a:t>
            </a:r>
          </a:p>
        </p:txBody>
      </p:sp>
      <p:sp>
        <p:nvSpPr>
          <p:cNvPr id="299" name="Shape 299"/>
          <p:cNvSpPr/>
          <p:nvPr/>
        </p:nvSpPr>
        <p:spPr>
          <a:xfrm>
            <a:off x="24061" y="990600"/>
            <a:ext cx="9043739" cy="140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85800" indent="-457200" defTabSz="6858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console.log is a quick expression used to </a:t>
            </a:r>
            <a:r>
              <a:rPr u="sng"/>
              <a:t>print content</a:t>
            </a:r>
            <a:r>
              <a:t> to the debugger. </a:t>
            </a:r>
            <a:endParaRPr sz="2400"/>
          </a:p>
          <a:p>
            <a:pPr marL="685800" indent="-457200" defTabSz="685800">
              <a:buSzPct val="100000"/>
              <a:buFont typeface="Arial"/>
              <a:buChar char="•"/>
              <a:defRPr sz="22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685800" indent="-457200" defTabSz="6858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 is a </a:t>
            </a:r>
            <a:r>
              <a:rPr u="sng"/>
              <a:t>very useful tool </a:t>
            </a:r>
            <a:r>
              <a:t>to use during development and debugging. </a:t>
            </a:r>
          </a:p>
        </p:txBody>
      </p:sp>
      <p:pic>
        <p:nvPicPr>
          <p:cNvPr id="300" name="image12.png" descr="C:\Users\Kevin\Desktop\lo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9055" y="2971800"/>
            <a:ext cx="8413751" cy="2514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3" name="Shape 303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304" name="Shape 304"/>
          <p:cNvSpPr/>
          <p:nvPr/>
        </p:nvSpPr>
        <p:spPr>
          <a:xfrm>
            <a:off x="304800" y="914400"/>
            <a:ext cx="8686800" cy="3993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Code Creation: (7 mins)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Using the file sent to you as a guide, modify the code so that is uses console.log instead of alerts to display messages.</a:t>
            </a:r>
          </a:p>
          <a:p>
            <a:pPr marL="457200" indent="-4572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Then open the file in the browser and open up chrome Developer tools -&gt; Console to confirm the changes worked.</a:t>
            </a:r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3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With a partner, discuss the different between using console.log and alert.</a:t>
            </a:r>
          </a:p>
        </p:txBody>
      </p:sp>
      <p:pic>
        <p:nvPicPr>
          <p:cNvPr id="305" name="image15.png" descr="C:\Users\Kevin\Desktop\pizzaconsol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66129" y="4752856"/>
            <a:ext cx="3862216" cy="1515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INSTRUCTOR DEMO!</a:t>
            </a:r>
          </a:p>
        </p:txBody>
      </p:sp>
      <p:sp>
        <p:nvSpPr>
          <p:cNvPr id="310" name="Shape 310"/>
          <p:cNvSpPr/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 b="1" i="1"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Alerts, Prompts, Confirms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Homework #2 – Questions?</a:t>
            </a:r>
          </a:p>
        </p:txBody>
      </p:sp>
      <p:sp>
        <p:nvSpPr>
          <p:cNvPr id="196" name="Shape 196"/>
          <p:cNvSpPr/>
          <p:nvPr/>
        </p:nvSpPr>
        <p:spPr>
          <a:xfrm>
            <a:off x="304800" y="914399"/>
            <a:ext cx="8686800" cy="3281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Two parts to the assignment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Take existing Portfolio and apply Media Queries and Viewport to make mobile responsive.</a:t>
            </a:r>
          </a:p>
          <a:p>
            <a:pPr marL="457200" indent="-4572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Find a Bootstrap theme you like and apply the Bootstrap theme to your website.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Demo Time</a:t>
            </a:r>
          </a:p>
        </p:txBody>
      </p:sp>
      <p:sp>
        <p:nvSpPr>
          <p:cNvPr id="313" name="Shape 313"/>
          <p:cNvSpPr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000">
                <a:latin typeface="Arial"/>
                <a:ea typeface="Arial"/>
                <a:cs typeface="Arial"/>
                <a:sym typeface="Arial"/>
              </a:defRPr>
            </a:pPr>
            <a:r>
              <a:t>(PromptDemo.html | 06-PromptDemo)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image16.png" descr="C:\Users\Kevin\Desktop\promp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76887" y="4267200"/>
            <a:ext cx="3414713" cy="17065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image17.png" descr="C:\Users\Kevin\Desktop\confir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62600" y="2819400"/>
            <a:ext cx="3414713" cy="14319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image18.png" descr="C:\Users\Kevin\Desktop\rock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51713" y="1600200"/>
            <a:ext cx="3414714" cy="1189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image19.png" descr="C:\Users\Kevin\Desktop\alert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287" y="3866622"/>
            <a:ext cx="5283871" cy="1635921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Shape 319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Alerts, Prompts, Confirms</a:t>
            </a:r>
          </a:p>
        </p:txBody>
      </p:sp>
      <p:sp>
        <p:nvSpPr>
          <p:cNvPr id="320" name="Shape 320"/>
          <p:cNvSpPr/>
          <p:nvPr/>
        </p:nvSpPr>
        <p:spPr>
          <a:xfrm>
            <a:off x="216818" y="991111"/>
            <a:ext cx="5081338" cy="1835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85800" indent="-457200" defTabSz="685800"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Alerts, Confirms, and Prompts will create a </a:t>
            </a:r>
            <a:r>
              <a:rPr u="sng"/>
              <a:t>popup box</a:t>
            </a:r>
            <a:r>
              <a:t> in the browser when run. </a:t>
            </a:r>
            <a:endParaRPr sz="2400"/>
          </a:p>
          <a:p>
            <a:pPr marL="685800" indent="-457200" defTabSz="685800"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685800" indent="-457200" defTabSz="685800"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These are also useful for development and debugging.</a:t>
            </a:r>
          </a:p>
        </p:txBody>
      </p:sp>
      <p:sp>
        <p:nvSpPr>
          <p:cNvPr id="321" name="Shape 321"/>
          <p:cNvSpPr/>
          <p:nvPr/>
        </p:nvSpPr>
        <p:spPr>
          <a:xfrm flipV="1">
            <a:off x="2757486" y="2438399"/>
            <a:ext cx="3033714" cy="1633717"/>
          </a:xfrm>
          <a:prstGeom prst="line">
            <a:avLst/>
          </a:prstGeom>
          <a:ln w="4445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22" name="Shape 322"/>
          <p:cNvSpPr/>
          <p:nvPr/>
        </p:nvSpPr>
        <p:spPr>
          <a:xfrm flipV="1">
            <a:off x="4556247" y="3866622"/>
            <a:ext cx="1234953" cy="727493"/>
          </a:xfrm>
          <a:prstGeom prst="line">
            <a:avLst/>
          </a:prstGeom>
          <a:ln w="4445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23" name="Shape 323"/>
          <p:cNvSpPr/>
          <p:nvPr/>
        </p:nvSpPr>
        <p:spPr>
          <a:xfrm flipV="1">
            <a:off x="4556247" y="5029199"/>
            <a:ext cx="1158753" cy="281725"/>
          </a:xfrm>
          <a:prstGeom prst="line">
            <a:avLst/>
          </a:prstGeom>
          <a:ln w="4445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26" name="Shape 326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327" name="Shape 327"/>
          <p:cNvSpPr/>
          <p:nvPr/>
        </p:nvSpPr>
        <p:spPr>
          <a:xfrm>
            <a:off x="304800" y="914400"/>
            <a:ext cx="8686800" cy="3993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Code Creation: (15 mins)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Write Javascript code that does the following: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Using a confirm, ask the user: “Do you like _____?” and store their response in a variable.</a:t>
            </a:r>
          </a:p>
          <a:p>
            <a:pPr marL="457200" indent="-457200">
              <a:buSzPct val="100000"/>
              <a:buAutoNum type="arabicPeriod" startAt="1"/>
              <a:defRPr i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Using a prompt, ask the user: “What kind of _____? do you like?” and store their response in a variable.</a:t>
            </a:r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3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Alert both variables to the screen.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Document Write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image20.png" descr="C:\Users\Kevin\Desktop\wri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793" y="2791317"/>
            <a:ext cx="6561808" cy="3533282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Shape 332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Writing to HTML</a:t>
            </a:r>
          </a:p>
        </p:txBody>
      </p:sp>
      <p:sp>
        <p:nvSpPr>
          <p:cNvPr id="333" name="Shape 333"/>
          <p:cNvSpPr/>
          <p:nvPr/>
        </p:nvSpPr>
        <p:spPr>
          <a:xfrm>
            <a:off x="143792" y="636804"/>
            <a:ext cx="8774784" cy="1835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85800" indent="-457200" defTabSz="685800"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685800" indent="-457200" defTabSz="685800"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We can also use Javascript to directly write to the HTML page itself using </a:t>
            </a:r>
            <a:r>
              <a:rPr b="1"/>
              <a:t>document.write( ).</a:t>
            </a:r>
            <a:endParaRPr sz="2400"/>
          </a:p>
          <a:p>
            <a:pPr marL="685800" indent="-457200" defTabSz="685800"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685800" indent="-457200" defTabSz="685800"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Later we will go over </a:t>
            </a:r>
            <a:r>
              <a:rPr i="1"/>
              <a:t>much</a:t>
            </a:r>
            <a:r>
              <a:t> more advanced approaches for writing HTML using Javascript and jQuery.</a:t>
            </a:r>
          </a:p>
        </p:txBody>
      </p:sp>
      <p:sp>
        <p:nvSpPr>
          <p:cNvPr id="334" name="Shape 334"/>
          <p:cNvSpPr/>
          <p:nvPr/>
        </p:nvSpPr>
        <p:spPr>
          <a:xfrm>
            <a:off x="6477000" y="5360125"/>
            <a:ext cx="1671636" cy="667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indent="228600" defTabSz="685800"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Test.html </a:t>
            </a:r>
          </a:p>
          <a:p>
            <a:pPr indent="228600" defTabSz="685800"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(sublime)</a:t>
            </a:r>
          </a:p>
        </p:txBody>
      </p:sp>
      <p:pic>
        <p:nvPicPr>
          <p:cNvPr id="335" name="image2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53000" y="3429000"/>
            <a:ext cx="4105275" cy="714375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336" name="Shape 336"/>
          <p:cNvSpPr/>
          <p:nvPr/>
        </p:nvSpPr>
        <p:spPr>
          <a:xfrm>
            <a:off x="6477000" y="3024051"/>
            <a:ext cx="3124200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indent="228600" defTabSz="685800"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Test.html (chrome)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If/Else Statements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Demo Time</a:t>
            </a:r>
          </a:p>
        </p:txBody>
      </p:sp>
      <p:sp>
        <p:nvSpPr>
          <p:cNvPr id="341" name="Shape 341"/>
          <p:cNvSpPr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000">
                <a:latin typeface="Arial"/>
                <a:ea typeface="Arial"/>
                <a:cs typeface="Arial"/>
                <a:sym typeface="Arial"/>
              </a:defRPr>
            </a:pPr>
            <a:r>
              <a:t>(conditionaldemo.html | 08-ConditionalDemo)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If/Else Statements</a:t>
            </a:r>
          </a:p>
        </p:txBody>
      </p:sp>
      <p:sp>
        <p:nvSpPr>
          <p:cNvPr id="344" name="Shape 344"/>
          <p:cNvSpPr/>
          <p:nvPr/>
        </p:nvSpPr>
        <p:spPr>
          <a:xfrm>
            <a:off x="152400" y="838200"/>
            <a:ext cx="8765935" cy="172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85800" indent="-457200">
              <a:lnSpc>
                <a:spcPct val="90000"/>
              </a:lnSpc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If/Else statements are </a:t>
            </a:r>
            <a:r>
              <a:rPr u="sng"/>
              <a:t>critical</a:t>
            </a:r>
            <a:r>
              <a:t>. </a:t>
            </a:r>
            <a:endParaRPr sz="2800"/>
          </a:p>
          <a:p>
            <a:pPr marL="685800" indent="-457200">
              <a:lnSpc>
                <a:spcPct val="90000"/>
              </a:lnSpc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685800" indent="-457200">
              <a:lnSpc>
                <a:spcPct val="90000"/>
              </a:lnSpc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Each statement is composed of an </a:t>
            </a:r>
            <a:r>
              <a:rPr u="sng"/>
              <a:t>if, else-if, or else</a:t>
            </a:r>
            <a:r>
              <a:t> (keyword), a </a:t>
            </a:r>
            <a:r>
              <a:rPr u="sng"/>
              <a:t>condition</a:t>
            </a:r>
            <a:r>
              <a:t>, and the resulting code in { } </a:t>
            </a:r>
            <a:r>
              <a:rPr u="sng"/>
              <a:t>curly brackets.</a:t>
            </a:r>
          </a:p>
        </p:txBody>
      </p:sp>
      <p:pic>
        <p:nvPicPr>
          <p:cNvPr id="345" name="image22.png" descr="C:\Users\Kevin\Desktop\ifels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016" y="3124200"/>
            <a:ext cx="8648701" cy="25082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8" name="Shape 348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349" name="Shape 349"/>
          <p:cNvSpPr/>
          <p:nvPr/>
        </p:nvSpPr>
        <p:spPr>
          <a:xfrm>
            <a:off x="304800" y="914400"/>
            <a:ext cx="8686800" cy="4755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Code Creation: (15 mins)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Create a website (from scratch) that asks users if they eat steak.</a:t>
            </a: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If they respond with “yes”, write the following to the page: “Here’s a Steak Sandwich!”.</a:t>
            </a:r>
          </a:p>
          <a:p>
            <a:pPr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If they respond with “no”, write the following to the page: “Here’s a Tofu Stir-Fry!”.</a:t>
            </a: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Hint: </a:t>
            </a:r>
            <a:r>
              <a:rPr b="0"/>
              <a:t>You will need to use document.write( ) from the last activity. </a:t>
            </a:r>
            <a:endParaRPr b="0"/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Bonus</a:t>
            </a:r>
            <a:r>
              <a:rPr b="0"/>
              <a:t>: Ask what the user’s birth year is. If they are under 21, alert the following: “No Sake for you!”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2" name="Shape 352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353" name="Shape 353"/>
          <p:cNvSpPr/>
          <p:nvPr/>
        </p:nvSpPr>
        <p:spPr>
          <a:xfrm>
            <a:off x="304800" y="914400"/>
            <a:ext cx="8686800" cy="343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Code Dissection: (10 mins)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Open the file sent to you in Sublime. </a:t>
            </a:r>
          </a:p>
          <a:p>
            <a:pPr marL="342900" indent="-342900"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With a partner, go through and predict what the result of each “conditional” statement will be (i.e. will the “if” or the “else” be triggered).</a:t>
            </a: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Then run the program to check if you are right. Note any that you got wrong and ask about it in class.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Bootswatch Styling</a:t>
            </a:r>
          </a:p>
        </p:txBody>
      </p:sp>
      <p:pic>
        <p:nvPicPr>
          <p:cNvPr id="199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6400" y="782857"/>
            <a:ext cx="6222173" cy="5029201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hape 200"/>
          <p:cNvSpPr/>
          <p:nvPr/>
        </p:nvSpPr>
        <p:spPr>
          <a:xfrm>
            <a:off x="3483283" y="5880100"/>
            <a:ext cx="250555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https://bootswatch.com/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Arrays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/>
        </p:nvSpPr>
        <p:spPr>
          <a:xfrm>
            <a:off x="279399" y="2362200"/>
            <a:ext cx="8522142" cy="1905000"/>
          </a:xfrm>
          <a:prstGeom prst="rect">
            <a:avLst/>
          </a:prstGeom>
          <a:solidFill>
            <a:srgbClr val="262626">
              <a:alpha val="99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8" name="Shape 358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The Zoo Pen</a:t>
            </a:r>
          </a:p>
        </p:txBody>
      </p:sp>
      <p:sp>
        <p:nvSpPr>
          <p:cNvPr id="359" name="Shape 359"/>
          <p:cNvSpPr/>
          <p:nvPr/>
        </p:nvSpPr>
        <p:spPr>
          <a:xfrm>
            <a:off x="535034" y="2590800"/>
            <a:ext cx="1845618" cy="1517151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0" name="Shape 360"/>
          <p:cNvSpPr/>
          <p:nvPr/>
        </p:nvSpPr>
        <p:spPr>
          <a:xfrm>
            <a:off x="2598186" y="2590800"/>
            <a:ext cx="1845619" cy="1517150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1" name="Shape 361"/>
          <p:cNvSpPr/>
          <p:nvPr/>
        </p:nvSpPr>
        <p:spPr>
          <a:xfrm>
            <a:off x="4686739" y="2590800"/>
            <a:ext cx="1845619" cy="1517150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2" name="Shape 362"/>
          <p:cNvSpPr/>
          <p:nvPr/>
        </p:nvSpPr>
        <p:spPr>
          <a:xfrm>
            <a:off x="6775292" y="2565400"/>
            <a:ext cx="1845619" cy="1517150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3" name="Shape 363"/>
          <p:cNvSpPr/>
          <p:nvPr/>
        </p:nvSpPr>
        <p:spPr>
          <a:xfrm>
            <a:off x="955141" y="4495801"/>
            <a:ext cx="917523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Index 0 </a:t>
            </a:r>
          </a:p>
        </p:txBody>
      </p:sp>
      <p:sp>
        <p:nvSpPr>
          <p:cNvPr id="364" name="Shape 364"/>
          <p:cNvSpPr/>
          <p:nvPr/>
        </p:nvSpPr>
        <p:spPr>
          <a:xfrm>
            <a:off x="3018294" y="4495801"/>
            <a:ext cx="85401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Index 1</a:t>
            </a:r>
          </a:p>
        </p:txBody>
      </p:sp>
      <p:sp>
        <p:nvSpPr>
          <p:cNvPr id="365" name="Shape 365"/>
          <p:cNvSpPr/>
          <p:nvPr/>
        </p:nvSpPr>
        <p:spPr>
          <a:xfrm>
            <a:off x="5017327" y="4495801"/>
            <a:ext cx="85401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Index 2</a:t>
            </a:r>
          </a:p>
        </p:txBody>
      </p:sp>
      <p:sp>
        <p:nvSpPr>
          <p:cNvPr id="366" name="Shape 366"/>
          <p:cNvSpPr/>
          <p:nvPr/>
        </p:nvSpPr>
        <p:spPr>
          <a:xfrm>
            <a:off x="7227459" y="4495801"/>
            <a:ext cx="85401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Index 3</a:t>
            </a:r>
          </a:p>
        </p:txBody>
      </p:sp>
      <p:sp>
        <p:nvSpPr>
          <p:cNvPr id="367" name="Shape 367"/>
          <p:cNvSpPr/>
          <p:nvPr/>
        </p:nvSpPr>
        <p:spPr>
          <a:xfrm>
            <a:off x="279400" y="1833616"/>
            <a:ext cx="2772331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Array Name:  </a:t>
            </a:r>
            <a:r>
              <a:rPr b="0"/>
              <a:t>zooAnimals</a:t>
            </a:r>
          </a:p>
        </p:txBody>
      </p:sp>
      <p:sp>
        <p:nvSpPr>
          <p:cNvPr id="368" name="Shape 368"/>
          <p:cNvSpPr/>
          <p:nvPr/>
        </p:nvSpPr>
        <p:spPr>
          <a:xfrm>
            <a:off x="994015" y="3130033"/>
            <a:ext cx="701314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Zebra</a:t>
            </a:r>
          </a:p>
        </p:txBody>
      </p:sp>
      <p:sp>
        <p:nvSpPr>
          <p:cNvPr id="369" name="Shape 369"/>
          <p:cNvSpPr/>
          <p:nvPr/>
        </p:nvSpPr>
        <p:spPr>
          <a:xfrm>
            <a:off x="5227399" y="3130033"/>
            <a:ext cx="786035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Giraffe</a:t>
            </a:r>
          </a:p>
        </p:txBody>
      </p:sp>
      <p:sp>
        <p:nvSpPr>
          <p:cNvPr id="370" name="Shape 370"/>
          <p:cNvSpPr/>
          <p:nvPr/>
        </p:nvSpPr>
        <p:spPr>
          <a:xfrm>
            <a:off x="3095237" y="3130033"/>
            <a:ext cx="701425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Rhino</a:t>
            </a:r>
          </a:p>
        </p:txBody>
      </p:sp>
      <p:sp>
        <p:nvSpPr>
          <p:cNvPr id="371" name="Shape 371"/>
          <p:cNvSpPr/>
          <p:nvPr/>
        </p:nvSpPr>
        <p:spPr>
          <a:xfrm>
            <a:off x="7295746" y="3130033"/>
            <a:ext cx="497829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Owl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/>
        </p:nvSpPr>
        <p:spPr>
          <a:xfrm>
            <a:off x="279399" y="1447800"/>
            <a:ext cx="8522142" cy="1905000"/>
          </a:xfrm>
          <a:prstGeom prst="rect">
            <a:avLst/>
          </a:prstGeom>
          <a:solidFill>
            <a:srgbClr val="262626">
              <a:alpha val="99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4" name="Shape 374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The Zoo Pen… Coded</a:t>
            </a:r>
          </a:p>
        </p:txBody>
      </p:sp>
      <p:sp>
        <p:nvSpPr>
          <p:cNvPr id="375" name="Shape 375"/>
          <p:cNvSpPr/>
          <p:nvPr/>
        </p:nvSpPr>
        <p:spPr>
          <a:xfrm>
            <a:off x="535034" y="1676400"/>
            <a:ext cx="1845618" cy="1517151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6" name="Shape 376"/>
          <p:cNvSpPr/>
          <p:nvPr/>
        </p:nvSpPr>
        <p:spPr>
          <a:xfrm>
            <a:off x="2598186" y="1676400"/>
            <a:ext cx="1845619" cy="1517150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7" name="Shape 377"/>
          <p:cNvSpPr/>
          <p:nvPr/>
        </p:nvSpPr>
        <p:spPr>
          <a:xfrm>
            <a:off x="4686739" y="1676400"/>
            <a:ext cx="1845619" cy="1517150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8" name="Shape 378"/>
          <p:cNvSpPr/>
          <p:nvPr/>
        </p:nvSpPr>
        <p:spPr>
          <a:xfrm>
            <a:off x="6775292" y="1651000"/>
            <a:ext cx="1845619" cy="1517150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9" name="Shape 379"/>
          <p:cNvSpPr/>
          <p:nvPr/>
        </p:nvSpPr>
        <p:spPr>
          <a:xfrm>
            <a:off x="955141" y="3581401"/>
            <a:ext cx="917523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Index 0 </a:t>
            </a:r>
          </a:p>
        </p:txBody>
      </p:sp>
      <p:sp>
        <p:nvSpPr>
          <p:cNvPr id="380" name="Shape 380"/>
          <p:cNvSpPr/>
          <p:nvPr/>
        </p:nvSpPr>
        <p:spPr>
          <a:xfrm>
            <a:off x="3018294" y="3581401"/>
            <a:ext cx="85401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Index 1</a:t>
            </a:r>
          </a:p>
        </p:txBody>
      </p:sp>
      <p:sp>
        <p:nvSpPr>
          <p:cNvPr id="381" name="Shape 381"/>
          <p:cNvSpPr/>
          <p:nvPr/>
        </p:nvSpPr>
        <p:spPr>
          <a:xfrm>
            <a:off x="5017327" y="3581401"/>
            <a:ext cx="85401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Index 2</a:t>
            </a:r>
          </a:p>
        </p:txBody>
      </p:sp>
      <p:sp>
        <p:nvSpPr>
          <p:cNvPr id="382" name="Shape 382"/>
          <p:cNvSpPr/>
          <p:nvPr/>
        </p:nvSpPr>
        <p:spPr>
          <a:xfrm>
            <a:off x="7227459" y="3581401"/>
            <a:ext cx="85401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Index 3</a:t>
            </a:r>
          </a:p>
        </p:txBody>
      </p:sp>
      <p:sp>
        <p:nvSpPr>
          <p:cNvPr id="383" name="Shape 383"/>
          <p:cNvSpPr/>
          <p:nvPr/>
        </p:nvSpPr>
        <p:spPr>
          <a:xfrm>
            <a:off x="279400" y="919216"/>
            <a:ext cx="2772331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Array Name:  </a:t>
            </a:r>
            <a:r>
              <a:rPr b="0"/>
              <a:t>zooAnimals</a:t>
            </a:r>
          </a:p>
        </p:txBody>
      </p:sp>
      <p:sp>
        <p:nvSpPr>
          <p:cNvPr id="384" name="Shape 384"/>
          <p:cNvSpPr/>
          <p:nvPr/>
        </p:nvSpPr>
        <p:spPr>
          <a:xfrm>
            <a:off x="994015" y="2215633"/>
            <a:ext cx="701314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Zebra</a:t>
            </a:r>
          </a:p>
        </p:txBody>
      </p:sp>
      <p:sp>
        <p:nvSpPr>
          <p:cNvPr id="385" name="Shape 385"/>
          <p:cNvSpPr/>
          <p:nvPr/>
        </p:nvSpPr>
        <p:spPr>
          <a:xfrm>
            <a:off x="5227399" y="2215633"/>
            <a:ext cx="786035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Giraffe</a:t>
            </a:r>
          </a:p>
        </p:txBody>
      </p:sp>
      <p:sp>
        <p:nvSpPr>
          <p:cNvPr id="386" name="Shape 386"/>
          <p:cNvSpPr/>
          <p:nvPr/>
        </p:nvSpPr>
        <p:spPr>
          <a:xfrm>
            <a:off x="3095237" y="2215633"/>
            <a:ext cx="701425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Rhino</a:t>
            </a:r>
          </a:p>
        </p:txBody>
      </p:sp>
      <p:sp>
        <p:nvSpPr>
          <p:cNvPr id="387" name="Shape 387"/>
          <p:cNvSpPr/>
          <p:nvPr/>
        </p:nvSpPr>
        <p:spPr>
          <a:xfrm>
            <a:off x="7295746" y="2215633"/>
            <a:ext cx="497829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Owl</a:t>
            </a:r>
          </a:p>
        </p:txBody>
      </p:sp>
      <p:sp>
        <p:nvSpPr>
          <p:cNvPr id="388" name="Shape 388"/>
          <p:cNvSpPr/>
          <p:nvPr/>
        </p:nvSpPr>
        <p:spPr>
          <a:xfrm>
            <a:off x="314325" y="4741917"/>
            <a:ext cx="3932187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Coded in Javascript using an </a:t>
            </a:r>
            <a:r>
              <a:rPr u="sng"/>
              <a:t>Array</a:t>
            </a:r>
          </a:p>
        </p:txBody>
      </p:sp>
      <p:pic>
        <p:nvPicPr>
          <p:cNvPr id="389" name="image23.png" descr="C:\Users\Kevin\Desktop\zo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2343" y="5236028"/>
            <a:ext cx="8096252" cy="1022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INSTRUCTOR DEMO!</a:t>
            </a:r>
          </a:p>
        </p:txBody>
      </p:sp>
      <p:sp>
        <p:nvSpPr>
          <p:cNvPr id="392" name="Shape 392"/>
          <p:cNvSpPr/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 b="1" i="1"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Arrays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Basic Arrays </a:t>
            </a:r>
          </a:p>
        </p:txBody>
      </p:sp>
      <p:sp>
        <p:nvSpPr>
          <p:cNvPr id="395" name="Shape 395"/>
          <p:cNvSpPr/>
          <p:nvPr/>
        </p:nvSpPr>
        <p:spPr>
          <a:xfrm>
            <a:off x="451328" y="866677"/>
            <a:ext cx="8583816" cy="3281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Arrays are a type of variable called a </a:t>
            </a:r>
            <a:r>
              <a:rPr u="sng"/>
              <a:t>collection</a:t>
            </a:r>
            <a:r>
              <a:t>. </a:t>
            </a:r>
          </a:p>
          <a:p>
            <a:pPr marL="685800" indent="-457200" defTabSz="685800">
              <a:buSzPct val="100000"/>
              <a:buFont typeface="Arial"/>
              <a:buChar char="•"/>
              <a:defRPr sz="2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These collections can be made up of </a:t>
            </a:r>
            <a:r>
              <a:rPr u="sng"/>
              <a:t>strings</a:t>
            </a:r>
            <a:r>
              <a:t>, </a:t>
            </a:r>
            <a:r>
              <a:rPr u="sng"/>
              <a:t>numbers</a:t>
            </a:r>
            <a:r>
              <a:t>, </a:t>
            </a:r>
            <a:r>
              <a:rPr u="sng"/>
              <a:t>Booleans</a:t>
            </a:r>
            <a:r>
              <a:t>, other </a:t>
            </a:r>
            <a:r>
              <a:rPr u="sng"/>
              <a:t>arrays</a:t>
            </a:r>
            <a:r>
              <a:t>, </a:t>
            </a:r>
            <a:r>
              <a:rPr u="sng"/>
              <a:t>objects</a:t>
            </a:r>
            <a:r>
              <a:t>, anything. </a:t>
            </a:r>
          </a:p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Each </a:t>
            </a:r>
            <a:r>
              <a:rPr u="sng"/>
              <a:t>element</a:t>
            </a:r>
            <a:r>
              <a:t> of the array is marked by an </a:t>
            </a:r>
            <a:r>
              <a:rPr u="sng"/>
              <a:t>index</a:t>
            </a:r>
            <a:r>
              <a:t>. Indexes always start with 0.</a:t>
            </a:r>
          </a:p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396" name="image24.png" descr="C:\Users\Kevin\Desktop\mixedarra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689" y="3950030"/>
            <a:ext cx="8857798" cy="20636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Demo Time</a:t>
            </a:r>
          </a:p>
        </p:txBody>
      </p:sp>
      <p:sp>
        <p:nvSpPr>
          <p:cNvPr id="399" name="Shape 399"/>
          <p:cNvSpPr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000">
                <a:latin typeface="Arial"/>
                <a:ea typeface="Arial"/>
                <a:cs typeface="Arial"/>
                <a:sym typeface="Arial"/>
              </a:defRPr>
            </a:pPr>
            <a:r>
              <a:t>(ArraysDemo.html | 11-ArraysDemo)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Basic Arrays Indices</a:t>
            </a:r>
          </a:p>
        </p:txBody>
      </p:sp>
      <p:sp>
        <p:nvSpPr>
          <p:cNvPr id="402" name="Shape 402"/>
          <p:cNvSpPr/>
          <p:nvPr/>
        </p:nvSpPr>
        <p:spPr>
          <a:xfrm>
            <a:off x="304800" y="762000"/>
            <a:ext cx="8610600" cy="2570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To recover the value at any specific index you include the </a:t>
            </a:r>
            <a:r>
              <a:rPr u="sng"/>
              <a:t>name of the array</a:t>
            </a:r>
            <a:r>
              <a:t> with a </a:t>
            </a:r>
            <a:r>
              <a:rPr u="sng"/>
              <a:t>square bracket [ ]</a:t>
            </a:r>
            <a:r>
              <a:t> and inside the bracket is the </a:t>
            </a:r>
            <a:r>
              <a:rPr u="sng"/>
              <a:t>element’s index</a:t>
            </a:r>
            <a:r>
              <a:t>.  </a:t>
            </a:r>
          </a:p>
          <a:p>
            <a:pPr marL="685800" indent="-457200" defTabSz="685800">
              <a:buSzPct val="100000"/>
              <a:buFont typeface="Arial"/>
              <a:buChar char="•"/>
              <a:defRPr sz="2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685800" indent="-457200" defTabSz="6858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You can easily grab the number of elements in the array using the method </a:t>
            </a:r>
            <a:r>
              <a:rPr u="sng"/>
              <a:t>array.length</a:t>
            </a:r>
            <a:r>
              <a:t>. </a:t>
            </a:r>
            <a:endParaRPr u="sng"/>
          </a:p>
        </p:txBody>
      </p:sp>
      <p:pic>
        <p:nvPicPr>
          <p:cNvPr id="403" name="image25.png" descr="C:\Users\Kevin\Desktop\arrayactivit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983" y="3431385"/>
            <a:ext cx="8856234" cy="2345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06" name="Shape 406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407" name="Shape 407"/>
          <p:cNvSpPr/>
          <p:nvPr/>
        </p:nvSpPr>
        <p:spPr>
          <a:xfrm>
            <a:off x="304800" y="914399"/>
            <a:ext cx="8686800" cy="3281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Class Code Dissection: (7 mins)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With a partner, take a few moments to look over the following code.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Above each console.log() write a comment “predicting” what you think the output will be.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Homework #3</a:t>
            </a:r>
          </a:p>
        </p:txBody>
      </p:sp>
      <p:sp>
        <p:nvSpPr>
          <p:cNvPr id="410" name="Shape 410"/>
          <p:cNvSpPr/>
          <p:nvPr/>
        </p:nvSpPr>
        <p:spPr>
          <a:xfrm>
            <a:off x="390605" y="3919383"/>
            <a:ext cx="8229601" cy="792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Will be assigned on Saturday (Feb 11) and due before class on Saturday the week after (Feb 18).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Demo Time</a:t>
            </a:r>
          </a:p>
        </p:txBody>
      </p:sp>
      <p:sp>
        <p:nvSpPr>
          <p:cNvPr id="203" name="Shape 203"/>
          <p:cNvSpPr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000">
                <a:latin typeface="Arial"/>
                <a:ea typeface="Arial"/>
                <a:cs typeface="Arial"/>
                <a:sym typeface="Arial"/>
              </a:defRPr>
            </a:pPr>
            <a:r>
              <a:t>(layout.html | 0-Bootswatch)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Challenge Activity?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7" name="Shape 417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418" name="Shape 418"/>
          <p:cNvSpPr/>
          <p:nvPr/>
        </p:nvSpPr>
        <p:spPr>
          <a:xfrm>
            <a:off x="304800" y="914400"/>
            <a:ext cx="8686800" cy="4348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Code Creation (Challenge):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Create a website that accomplishes the following: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lvl="1" marL="8001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Create an array of your favorite bands.</a:t>
            </a:r>
          </a:p>
          <a:p>
            <a:pPr lvl="1" marL="8001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With a prompt, ask the user’s favorite band.</a:t>
            </a:r>
          </a:p>
          <a:p>
            <a:pPr lvl="1" marL="8001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If it’s one of your favorites, alert: “YEAH I LOVE THEM!”.</a:t>
            </a:r>
          </a:p>
          <a:p>
            <a:pPr lvl="1" marL="8001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If it’s not, alert: “Nah. They’re pretty lame.”.</a:t>
            </a:r>
          </a:p>
          <a:p>
            <a:pPr lvl="1" marL="800100" indent="-342900">
              <a:buSzPct val="100000"/>
              <a:buFont typeface="Arial"/>
              <a:buChar char="•"/>
              <a:defRPr i="1" sz="2400">
                <a:latin typeface="Arial"/>
                <a:ea typeface="Arial"/>
                <a:cs typeface="Arial"/>
                <a:sym typeface="Arial"/>
              </a:defRPr>
            </a:pPr>
            <a:r>
              <a:t>Hint: You will need to research how to use .indexOf()</a:t>
            </a:r>
          </a:p>
          <a:p>
            <a:pPr lvl="1" marL="800100" indent="-342900">
              <a:buSzPct val="100000"/>
              <a:buFont typeface="Arial"/>
              <a:buChar char="•"/>
              <a:defRPr i="1" sz="2400">
                <a:latin typeface="Arial"/>
                <a:ea typeface="Arial"/>
                <a:cs typeface="Arial"/>
                <a:sym typeface="Arial"/>
              </a:defRPr>
            </a:pPr>
            <a:r>
              <a:t>Hint: You will need to research how to use .toLowerCase()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21" name="Shape 421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422" name="Shape 422"/>
          <p:cNvSpPr/>
          <p:nvPr/>
        </p:nvSpPr>
        <p:spPr>
          <a:xfrm>
            <a:off x="304800" y="762000"/>
            <a:ext cx="8686800" cy="2215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Code Dissection (Re-examined, Time-permitting):</a:t>
            </a:r>
          </a:p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Re-examine the file sent to you at the start of class.</a:t>
            </a:r>
          </a:p>
          <a:p>
            <a:pPr marL="457200" indent="-4572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See if you can better understand how it works – after having gone through today’s class.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Today’s Class!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Objectives</a:t>
            </a:r>
          </a:p>
        </p:txBody>
      </p:sp>
      <p:sp>
        <p:nvSpPr>
          <p:cNvPr id="208" name="Shape 208"/>
          <p:cNvSpPr/>
          <p:nvPr/>
        </p:nvSpPr>
        <p:spPr>
          <a:xfrm>
            <a:off x="304799" y="761998"/>
            <a:ext cx="8740776" cy="6490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defTabSz="685800">
              <a:spcBef>
                <a:spcPts val="500"/>
              </a:spcBef>
              <a:defRPr b="1" sz="2200" u="sng">
                <a:latin typeface="Arial"/>
                <a:ea typeface="Arial"/>
                <a:cs typeface="Arial"/>
                <a:sym typeface="Arial"/>
              </a:defRPr>
            </a:pPr>
            <a:r>
              <a:t>In today’s class we’ll be introducing:</a:t>
            </a:r>
            <a:endParaRPr sz="2400"/>
          </a:p>
          <a:p>
            <a:pPr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Javascript Definitions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Javascript Basics: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lvl="1" marL="557212" indent="-214313" defTabSz="685800">
              <a:spcBef>
                <a:spcPts val="500"/>
              </a:spcBef>
              <a:buSzPct val="100000"/>
              <a:buFont typeface="Arial"/>
              <a:buChar char="–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Variables </a:t>
            </a:r>
            <a:endParaRPr sz="2100"/>
          </a:p>
          <a:p>
            <a:pPr lvl="1" marL="557212" indent="-214313" defTabSz="685800">
              <a:spcBef>
                <a:spcPts val="500"/>
              </a:spcBef>
              <a:buSzPct val="100000"/>
              <a:buFont typeface="Arial"/>
              <a:buChar char="–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lvl="1" marL="557212" indent="-214313" defTabSz="685800">
              <a:spcBef>
                <a:spcPts val="500"/>
              </a:spcBef>
              <a:buSzPct val="100000"/>
              <a:buFont typeface="Arial"/>
              <a:buChar char="–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Logging, Alerting, Prompting</a:t>
            </a:r>
            <a:endParaRPr sz="2100"/>
          </a:p>
          <a:p>
            <a:pPr lvl="1" marL="557212" indent="-214313" defTabSz="685800">
              <a:spcBef>
                <a:spcPts val="500"/>
              </a:spcBef>
              <a:buSzPct val="100000"/>
              <a:buFont typeface="Arial"/>
              <a:buChar char="–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lvl="1" marL="557212" indent="-214313" defTabSz="685800">
              <a:spcBef>
                <a:spcPts val="500"/>
              </a:spcBef>
              <a:buSzPct val="100000"/>
              <a:buFont typeface="Arial"/>
              <a:buChar char="–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Arrays</a:t>
            </a:r>
            <a:endParaRPr sz="2100"/>
          </a:p>
          <a:p>
            <a:pPr lvl="1" marL="557212" indent="-214313" defTabSz="685800">
              <a:spcBef>
                <a:spcPts val="500"/>
              </a:spcBef>
              <a:buSzPct val="100000"/>
              <a:buFont typeface="Arial"/>
              <a:buChar char="–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lvl="1" marL="557212" indent="-214313" defTabSz="685800">
              <a:spcBef>
                <a:spcPts val="500"/>
              </a:spcBef>
              <a:buSzPct val="100000"/>
              <a:buFont typeface="Arial"/>
              <a:buChar char="–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If/Else Statements</a:t>
            </a:r>
            <a:endParaRPr sz="21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OMG Javascript!</a:t>
            </a:r>
          </a:p>
        </p:txBody>
      </p:sp>
      <p:pic>
        <p:nvPicPr>
          <p:cNvPr id="211" name="image6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943" y="1219200"/>
            <a:ext cx="8644540" cy="4114800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Shape 212"/>
          <p:cNvSpPr/>
          <p:nvPr/>
        </p:nvSpPr>
        <p:spPr>
          <a:xfrm>
            <a:off x="457200" y="5442392"/>
            <a:ext cx="8501282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Prepare to become true coders.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How to Learn Javascript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